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80" d="100"/>
          <a:sy n="80" d="100"/>
        </p:scale>
        <p:origin x="-33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7D7A-43E7-4BCC-B5B1-D238099C4FF9}" type="datetimeFigureOut">
              <a:rPr lang="es-CO" smtClean="0"/>
              <a:t>15/07/2015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D18-2D85-4922-969E-95432940FF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77936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7D7A-43E7-4BCC-B5B1-D238099C4FF9}" type="datetimeFigureOut">
              <a:rPr lang="es-CO" smtClean="0"/>
              <a:t>15/07/2015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D18-2D85-4922-969E-95432940FF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073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7D7A-43E7-4BCC-B5B1-D238099C4FF9}" type="datetimeFigureOut">
              <a:rPr lang="es-CO" smtClean="0"/>
              <a:t>15/07/2015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D18-2D85-4922-969E-95432940FFC2}" type="slidenum">
              <a:rPr lang="es-CO" smtClean="0"/>
              <a:t>‹Nº›</a:t>
            </a:fld>
            <a:endParaRPr lang="es-CO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89131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7D7A-43E7-4BCC-B5B1-D238099C4FF9}" type="datetimeFigureOut">
              <a:rPr lang="es-CO" smtClean="0"/>
              <a:t>15/07/2015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D18-2D85-4922-969E-95432940FF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81357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7D7A-43E7-4BCC-B5B1-D238099C4FF9}" type="datetimeFigureOut">
              <a:rPr lang="es-CO" smtClean="0"/>
              <a:t>15/07/2015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D18-2D85-4922-969E-95432940FFC2}" type="slidenum">
              <a:rPr lang="es-CO" smtClean="0"/>
              <a:t>‹Nº›</a:t>
            </a:fld>
            <a:endParaRPr lang="es-CO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434930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7D7A-43E7-4BCC-B5B1-D238099C4FF9}" type="datetimeFigureOut">
              <a:rPr lang="es-CO" smtClean="0"/>
              <a:t>15/07/2015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D18-2D85-4922-969E-95432940FF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16368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7D7A-43E7-4BCC-B5B1-D238099C4FF9}" type="datetimeFigureOut">
              <a:rPr lang="es-CO" smtClean="0"/>
              <a:t>15/07/2015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D18-2D85-4922-969E-95432940FF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966266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7D7A-43E7-4BCC-B5B1-D238099C4FF9}" type="datetimeFigureOut">
              <a:rPr lang="es-CO" smtClean="0"/>
              <a:t>15/07/2015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D18-2D85-4922-969E-95432940FF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24225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7D7A-43E7-4BCC-B5B1-D238099C4FF9}" type="datetimeFigureOut">
              <a:rPr lang="es-CO" smtClean="0"/>
              <a:t>15/07/2015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D18-2D85-4922-969E-95432940FF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7402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7D7A-43E7-4BCC-B5B1-D238099C4FF9}" type="datetimeFigureOut">
              <a:rPr lang="es-CO" smtClean="0"/>
              <a:t>15/07/2015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D18-2D85-4922-969E-95432940FF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5188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7D7A-43E7-4BCC-B5B1-D238099C4FF9}" type="datetimeFigureOut">
              <a:rPr lang="es-CO" smtClean="0"/>
              <a:t>15/07/2015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D18-2D85-4922-969E-95432940FF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12156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7D7A-43E7-4BCC-B5B1-D238099C4FF9}" type="datetimeFigureOut">
              <a:rPr lang="es-CO" smtClean="0"/>
              <a:t>15/07/2015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D18-2D85-4922-969E-95432940FF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01916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7D7A-43E7-4BCC-B5B1-D238099C4FF9}" type="datetimeFigureOut">
              <a:rPr lang="es-CO" smtClean="0"/>
              <a:t>15/07/2015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D18-2D85-4922-969E-95432940FF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359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7D7A-43E7-4BCC-B5B1-D238099C4FF9}" type="datetimeFigureOut">
              <a:rPr lang="es-CO" smtClean="0"/>
              <a:t>15/07/2015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D18-2D85-4922-969E-95432940FF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90146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7D7A-43E7-4BCC-B5B1-D238099C4FF9}" type="datetimeFigureOut">
              <a:rPr lang="es-CO" smtClean="0"/>
              <a:t>15/07/2015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D18-2D85-4922-969E-95432940FF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3053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17D7A-43E7-4BCC-B5B1-D238099C4FF9}" type="datetimeFigureOut">
              <a:rPr lang="es-CO" smtClean="0"/>
              <a:t>15/07/2015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1AD18-2D85-4922-969E-95432940FF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8212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17D7A-43E7-4BCC-B5B1-D238099C4FF9}" type="datetimeFigureOut">
              <a:rPr lang="es-CO" smtClean="0"/>
              <a:t>15/07/2015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CB1AD18-2D85-4922-969E-95432940FFC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695051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gif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4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16915" y="446946"/>
            <a:ext cx="7766936" cy="1646302"/>
          </a:xfrm>
        </p:spPr>
        <p:txBody>
          <a:bodyPr/>
          <a:lstStyle/>
          <a:p>
            <a:pPr algn="ctr"/>
            <a:r>
              <a:rPr lang="es-CO" dirty="0" smtClean="0">
                <a:latin typeface="Bradley Hand ITC" panose="03070402050302030203" pitchFamily="66" charset="0"/>
              </a:rPr>
              <a:t>INGLES  </a:t>
            </a:r>
            <a:endParaRPr lang="es-CO" dirty="0">
              <a:latin typeface="Bradley Hand ITC" panose="03070402050302030203" pitchFamily="66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7067" y="2653048"/>
            <a:ext cx="7766936" cy="4204951"/>
          </a:xfrm>
        </p:spPr>
        <p:txBody>
          <a:bodyPr>
            <a:normAutofit/>
          </a:bodyPr>
          <a:lstStyle/>
          <a:p>
            <a:pPr algn="ctr"/>
            <a:r>
              <a:rPr lang="es-CO" sz="2800" b="1" i="1" dirty="0" smtClean="0">
                <a:latin typeface="Bradley Hand ITC" panose="03070402050302030203" pitchFamily="66" charset="0"/>
              </a:rPr>
              <a:t>PRESENTADO POR :</a:t>
            </a:r>
          </a:p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s-CO" sz="2800" b="1" i="1" dirty="0" smtClean="0">
                <a:latin typeface="Bradley Hand ITC" panose="03070402050302030203" pitchFamily="66" charset="0"/>
              </a:rPr>
              <a:t>Alejandra Aguirre </a:t>
            </a:r>
          </a:p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s-CO" sz="2800" b="1" i="1" dirty="0" smtClean="0">
                <a:latin typeface="Bradley Hand ITC" panose="03070402050302030203" pitchFamily="66" charset="0"/>
              </a:rPr>
              <a:t>Sara Ocampo</a:t>
            </a:r>
          </a:p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s-CO" sz="2800" b="1" i="1" dirty="0" smtClean="0">
                <a:latin typeface="Bradley Hand ITC" panose="03070402050302030203" pitchFamily="66" charset="0"/>
              </a:rPr>
              <a:t>Leidy churta</a:t>
            </a:r>
          </a:p>
          <a:p>
            <a:pPr marL="457200" indent="-457200" algn="ctr">
              <a:buFont typeface="Courier New" panose="02070309020205020404" pitchFamily="49" charset="0"/>
              <a:buChar char="o"/>
            </a:pPr>
            <a:r>
              <a:rPr lang="es-CO" sz="2800" b="1" i="1" dirty="0" smtClean="0">
                <a:latin typeface="Bradley Hand ITC" panose="03070402050302030203" pitchFamily="66" charset="0"/>
              </a:rPr>
              <a:t>Laura </a:t>
            </a:r>
            <a:r>
              <a:rPr lang="es-CO" sz="2800" b="1" i="1" dirty="0" err="1" smtClean="0">
                <a:latin typeface="Bradley Hand ITC" panose="03070402050302030203" pitchFamily="66" charset="0"/>
              </a:rPr>
              <a:t>ramirez</a:t>
            </a:r>
            <a:endParaRPr lang="es-CO" sz="2800" b="1" i="1" dirty="0" smtClean="0">
              <a:latin typeface="Bradley Hand ITC" panose="03070402050302030203" pitchFamily="66" charset="0"/>
            </a:endParaRPr>
          </a:p>
          <a:p>
            <a:pPr marL="457200" indent="-457200" algn="ctr">
              <a:buFont typeface="Courier New" panose="02070309020205020404" pitchFamily="49" charset="0"/>
              <a:buChar char="o"/>
            </a:pPr>
            <a:endParaRPr lang="es-CO" sz="2800" b="1" i="1" dirty="0">
              <a:latin typeface="Bradley Hand ITC" panose="03070402050302030203" pitchFamily="66" charset="0"/>
            </a:endParaRPr>
          </a:p>
        </p:txBody>
      </p:sp>
      <p:pic>
        <p:nvPicPr>
          <p:cNvPr id="7170" name="Picture 2" descr="http://sudamericahoy.com/wp-content/uploads/2013/02/carnaval-sao-paulo23-690x45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685">
            <a:off x="7701887" y="781501"/>
            <a:ext cx="4116969" cy="3183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static.noticiasdegipuzkoa.com/images/2013/02/09/carnavalaaa_17923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8599">
            <a:off x="465733" y="3549680"/>
            <a:ext cx="2705897" cy="197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quadroegiz.com/gifs_site/brazil_m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951" y="4536580"/>
            <a:ext cx="1843617" cy="1663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www.canalgif.net/Gifs-animados/Etnias/Brasil/Imagen-animada-Brasil-0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5" y="462521"/>
            <a:ext cx="16192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35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1759" y="762715"/>
            <a:ext cx="8596668" cy="1320800"/>
          </a:xfrm>
        </p:spPr>
        <p:txBody>
          <a:bodyPr/>
          <a:lstStyle/>
          <a:p>
            <a:pPr algn="ctr"/>
            <a:r>
              <a:rPr lang="es-CO" dirty="0" smtClean="0">
                <a:latin typeface="Bradley Hand ITC" panose="03070402050302030203" pitchFamily="66" charset="0"/>
              </a:rPr>
              <a:t>TEMAS </a:t>
            </a:r>
            <a:endParaRPr lang="es-CO" dirty="0">
              <a:latin typeface="Bradley Hand ITC" panose="03070402050302030203" pitchFamily="66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525550" y="2752868"/>
            <a:ext cx="1983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b="1" i="1" dirty="0" smtClean="0">
                <a:latin typeface="Bradley Hand ITC" panose="03070402050302030203" pitchFamily="66" charset="0"/>
              </a:rPr>
              <a:t>were</a:t>
            </a:r>
            <a:endParaRPr lang="es-CO" sz="3200" b="1" i="1" dirty="0">
              <a:latin typeface="Bradley Hand ITC" panose="03070402050302030203" pitchFamily="66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553527" y="3675009"/>
            <a:ext cx="1545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3200" b="1" i="1" dirty="0" smtClean="0">
                <a:latin typeface="Bradley Hand ITC" panose="03070402050302030203" pitchFamily="66" charset="0"/>
              </a:rPr>
              <a:t>when</a:t>
            </a:r>
            <a:endParaRPr lang="es-CO" sz="3200" b="1" i="1" dirty="0">
              <a:latin typeface="Bradley Hand ITC" panose="03070402050302030203" pitchFamily="66" charset="0"/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3525550" y="4659546"/>
            <a:ext cx="10406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b="1" i="1" dirty="0" smtClean="0">
                <a:latin typeface="Bradley Hand ITC" panose="03070402050302030203" pitchFamily="66" charset="0"/>
              </a:rPr>
              <a:t>who</a:t>
            </a:r>
            <a:endParaRPr lang="es-CO" sz="2800" b="1" i="1" dirty="0">
              <a:latin typeface="Bradley Hand ITC" panose="03070402050302030203" pitchFamily="66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525550" y="5320077"/>
            <a:ext cx="1558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b="1" i="1" dirty="0">
                <a:latin typeface="Bradley Hand ITC" panose="03070402050302030203" pitchFamily="66" charset="0"/>
              </a:rPr>
              <a:t>H</a:t>
            </a:r>
            <a:r>
              <a:rPr lang="es-CO" sz="2800" b="1" i="1" dirty="0" smtClean="0">
                <a:latin typeface="Bradley Hand ITC" panose="03070402050302030203" pitchFamily="66" charset="0"/>
              </a:rPr>
              <a:t>ow</a:t>
            </a:r>
            <a:endParaRPr lang="es-CO" sz="2800" b="1" i="1" dirty="0">
              <a:latin typeface="Bradley Hand ITC" panose="03070402050302030203" pitchFamily="66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618963" y="1964308"/>
            <a:ext cx="199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CO" sz="2800" b="1" i="1" dirty="0" smtClean="0">
                <a:latin typeface="Bradley Hand ITC" panose="03070402050302030203" pitchFamily="66" charset="0"/>
              </a:rPr>
              <a:t>What</a:t>
            </a:r>
            <a:endParaRPr lang="es-CO" sz="2800" b="1" i="1" dirty="0">
              <a:latin typeface="Bradley Hand ITC" panose="03070402050302030203" pitchFamily="66" charset="0"/>
            </a:endParaRPr>
          </a:p>
        </p:txBody>
      </p:sp>
      <p:pic>
        <p:nvPicPr>
          <p:cNvPr id="1028" name="Picture 4" descr="http://img.viajeabrasil.com/carnaval-de-bras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50484">
            <a:off x="6645499" y="1131241"/>
            <a:ext cx="3622138" cy="2638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encrypted-tbn0.gstatic.com/images?q=tbn:ANd9GcR6iR_Nmx1lFSsOQZ7xa3Bd99Uq6gX-_7aGG_aB9iCRvUwgExx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71330">
            <a:off x="240858" y="4256397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royauxsuedois.r.o.pic.centerblog.net/89301795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975" y="4758903"/>
            <a:ext cx="1853699" cy="140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gifss.com/celebraciones/carnaval/carnaval-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8671"/>
            <a:ext cx="26098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4503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5400" dirty="0" smtClean="0">
                <a:latin typeface="Bradley Hand ITC" panose="03070402050302030203" pitchFamily="66" charset="0"/>
              </a:rPr>
              <a:t>What carnival brazil</a:t>
            </a:r>
            <a:endParaRPr lang="es-CO" sz="5400" dirty="0">
              <a:latin typeface="Bradley Hand ITC" panose="03070402050302030203" pitchFamily="66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2522242" y="2318197"/>
            <a:ext cx="49068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Is an anual celebration held forty days before easter,marking the beginning of lent, </a:t>
            </a:r>
            <a:r>
              <a:rPr lang="es-CO" dirty="0" err="1" smtClean="0"/>
              <a:t>dated</a:t>
            </a:r>
            <a:r>
              <a:rPr lang="es-CO" dirty="0" smtClean="0"/>
              <a:t> variable (</a:t>
            </a:r>
            <a:r>
              <a:rPr lang="es-CO" dirty="0" err="1" smtClean="0"/>
              <a:t>between</a:t>
            </a:r>
            <a:r>
              <a:rPr lang="es-CO" dirty="0" smtClean="0"/>
              <a:t> </a:t>
            </a:r>
            <a:r>
              <a:rPr lang="es-CO" dirty="0" err="1" smtClean="0"/>
              <a:t>februray</a:t>
            </a:r>
            <a:r>
              <a:rPr lang="es-CO" dirty="0" smtClean="0"/>
              <a:t> and </a:t>
            </a:r>
            <a:r>
              <a:rPr lang="es-CO" dirty="0" err="1" smtClean="0"/>
              <a:t>march</a:t>
            </a:r>
            <a:r>
              <a:rPr lang="es-CO" dirty="0" smtClean="0"/>
              <a:t> </a:t>
            </a:r>
            <a:r>
              <a:rPr lang="es-CO" dirty="0" err="1" smtClean="0"/>
              <a:t>dependig</a:t>
            </a:r>
            <a:r>
              <a:rPr lang="es-CO" dirty="0" smtClean="0"/>
              <a:t>  on the </a:t>
            </a:r>
            <a:r>
              <a:rPr lang="es-CO" dirty="0" err="1" smtClean="0"/>
              <a:t>year</a:t>
            </a:r>
            <a:r>
              <a:rPr lang="es-CO" dirty="0" smtClean="0"/>
              <a:t> ). </a:t>
            </a:r>
            <a:r>
              <a:rPr lang="es-CO" dirty="0" err="1" smtClean="0"/>
              <a:t>It</a:t>
            </a:r>
            <a:r>
              <a:rPr lang="es-CO" dirty="0" smtClean="0"/>
              <a:t> has </a:t>
            </a:r>
            <a:r>
              <a:rPr lang="es-CO" dirty="0" err="1" smtClean="0"/>
              <a:t>some</a:t>
            </a:r>
            <a:r>
              <a:rPr lang="es-CO" dirty="0" smtClean="0"/>
              <a:t> </a:t>
            </a:r>
            <a:r>
              <a:rPr lang="es-CO" dirty="0" err="1" smtClean="0"/>
              <a:t>variations</a:t>
            </a:r>
            <a:r>
              <a:rPr lang="es-CO" dirty="0" smtClean="0"/>
              <a:t> </a:t>
            </a:r>
            <a:r>
              <a:rPr lang="es-CO" dirty="0" err="1" smtClean="0"/>
              <a:t>with</a:t>
            </a:r>
            <a:r>
              <a:rPr lang="es-CO" dirty="0" smtClean="0"/>
              <a:t> </a:t>
            </a:r>
            <a:r>
              <a:rPr lang="es-CO" dirty="0" err="1" smtClean="0"/>
              <a:t>respect</a:t>
            </a:r>
            <a:r>
              <a:rPr lang="es-CO" dirty="0" smtClean="0"/>
              <a:t> to </a:t>
            </a:r>
            <a:r>
              <a:rPr lang="es-CO" dirty="0" err="1" smtClean="0"/>
              <a:t>their</a:t>
            </a:r>
            <a:r>
              <a:rPr lang="es-CO" dirty="0" smtClean="0"/>
              <a:t>  </a:t>
            </a:r>
          </a:p>
          <a:p>
            <a:r>
              <a:rPr lang="es-CO" dirty="0" err="1"/>
              <a:t>variations</a:t>
            </a:r>
            <a:r>
              <a:rPr lang="es-CO" dirty="0"/>
              <a:t> </a:t>
            </a:r>
            <a:r>
              <a:rPr lang="es-CO" dirty="0" err="1"/>
              <a:t>with</a:t>
            </a:r>
            <a:r>
              <a:rPr lang="es-CO" dirty="0"/>
              <a:t> </a:t>
            </a:r>
            <a:r>
              <a:rPr lang="es-CO" dirty="0" err="1"/>
              <a:t>respect</a:t>
            </a:r>
            <a:r>
              <a:rPr lang="es-CO" dirty="0"/>
              <a:t> to </a:t>
            </a:r>
            <a:r>
              <a:rPr lang="es-CO" dirty="0" err="1"/>
              <a:t>their</a:t>
            </a:r>
            <a:r>
              <a:rPr lang="es-CO" dirty="0"/>
              <a:t> </a:t>
            </a:r>
            <a:r>
              <a:rPr lang="es-CO" dirty="0" err="1"/>
              <a:t>European</a:t>
            </a:r>
            <a:r>
              <a:rPr lang="es-CO" dirty="0"/>
              <a:t> </a:t>
            </a:r>
            <a:r>
              <a:rPr lang="es-CO" dirty="0" err="1"/>
              <a:t>counterparts</a:t>
            </a:r>
            <a:r>
              <a:rPr lang="es-CO" dirty="0"/>
              <a:t> , and also </a:t>
            </a:r>
            <a:r>
              <a:rPr lang="es-CO" dirty="0" err="1"/>
              <a:t>differences</a:t>
            </a:r>
            <a:r>
              <a:rPr lang="es-CO" dirty="0"/>
              <a:t> </a:t>
            </a:r>
            <a:r>
              <a:rPr lang="es-CO" dirty="0" err="1"/>
              <a:t>over</a:t>
            </a:r>
            <a:r>
              <a:rPr lang="es-CO" dirty="0"/>
              <a:t> the Brazilian </a:t>
            </a:r>
            <a:r>
              <a:rPr lang="es-CO" dirty="0" err="1"/>
              <a:t>territory</a:t>
            </a:r>
            <a:r>
              <a:rPr lang="es-CO" dirty="0"/>
              <a:t>.</a:t>
            </a:r>
          </a:p>
          <a:p>
            <a:endParaRPr lang="es-CO" dirty="0"/>
          </a:p>
          <a:p>
            <a:endParaRPr lang="es-CO" dirty="0"/>
          </a:p>
        </p:txBody>
      </p:sp>
      <p:pic>
        <p:nvPicPr>
          <p:cNvPr id="2052" name="Picture 4" descr="https://upload.wikimedia.org/wikipedia/commons/thumb/7/78/Samba_school_parades_2004.jpg/1024px-Samba_school_parades_2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13079">
            <a:off x="7283466" y="3828257"/>
            <a:ext cx="3156936" cy="206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upload.wikimedia.org/wikipedia/commons/thumb/0/03/Galo_da_Madrugada%2C_Carnival_2014_-_Recife%2C_Pernambuco%2C_Brazil.jpg/1024px-Galo_da_Madrugada%2C_Carnival_2014_-_Recife%2C_Pernambuco%2C_Braz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4863">
            <a:off x="246199" y="5040186"/>
            <a:ext cx="2174875" cy="145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encrypted-tbn1.gstatic.com/images?q=tbn:ANd9GcSajkAZlxY57r763Atztgh-BZMwKSrUZVG_n09thAjgRETYSVeJ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9350">
            <a:off x="280251" y="1409096"/>
            <a:ext cx="1737679" cy="104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www.gifss.com/celebraciones/carnaval/carnaval-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0382" y="250574"/>
            <a:ext cx="2609850" cy="277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7699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42029" y="54422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O" sz="5400" dirty="0" smtClean="0">
                <a:latin typeface="Bradley Hand ITC" panose="03070402050302030203" pitchFamily="66" charset="0"/>
              </a:rPr>
              <a:t>were</a:t>
            </a:r>
            <a:endParaRPr lang="es-CO" sz="5400" dirty="0">
              <a:latin typeface="Bradley Hand ITC" panose="03070402050302030203" pitchFamily="66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s-CO" sz="3200" b="1" i="1" dirty="0">
                <a:latin typeface="Bradley Hand ITC" panose="03070402050302030203" pitchFamily="66" charset="0"/>
              </a:rPr>
              <a:t>Brazil to rio de janeiro</a:t>
            </a:r>
          </a:p>
          <a:p>
            <a:pPr algn="ctr"/>
            <a:endParaRPr lang="es-CO" dirty="0"/>
          </a:p>
        </p:txBody>
      </p:sp>
      <p:pic>
        <p:nvPicPr>
          <p:cNvPr id="8196" name="Picture 4" descr="http://www.laopinion.com/apps/pbcsi.dll/storyimage/IM/20130209/NEWS04/130209372/AR/0/AR-130209372.jpg?ExactW=640&amp;ExactH=450&amp;imageversion=Artic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27866">
            <a:off x="904933" y="3302395"/>
            <a:ext cx="4182656" cy="2940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www.peruviantravelservice.net/wp-content/uploads/2014/12/rio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96247">
            <a:off x="6957390" y="2271487"/>
            <a:ext cx="4246079" cy="3184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199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O" sz="5400" dirty="0" smtClean="0">
                <a:latin typeface="Bradley Hand ITC" panose="03070402050302030203" pitchFamily="66" charset="0"/>
              </a:rPr>
              <a:t>WHEN</a:t>
            </a:r>
            <a:endParaRPr lang="es-CO" sz="5400" dirty="0">
              <a:latin typeface="Bradley Hand ITC" panose="03070402050302030203" pitchFamily="66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785611" y="1930400"/>
            <a:ext cx="8087933" cy="80021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2400" b="1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radley Hand ITC" panose="03070402050302030203" pitchFamily="66" charset="0"/>
              </a:rPr>
              <a:t>March 22 and April </a:t>
            </a:r>
            <a:r>
              <a:rPr kumimoji="0" lang="es-CO" altLang="es-CO" sz="2800" b="1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radley Hand ITC" panose="03070402050302030203" pitchFamily="66" charset="0"/>
              </a:rPr>
              <a:t>25</a:t>
            </a:r>
            <a:r>
              <a:rPr kumimoji="0" lang="es-CO" altLang="es-CO" sz="2400" b="1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radley Hand ITC" panose="03070402050302030203" pitchFamily="66" charset="0"/>
              </a:rPr>
              <a:t> Easter is celebrated on the first Sunday after the full moon</a:t>
            </a:r>
            <a:r>
              <a:rPr kumimoji="0" lang="es-CO" altLang="es-CO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anose="03070402050302030203" pitchFamily="66" charset="0"/>
              </a:rPr>
              <a:t> </a:t>
            </a:r>
            <a:endParaRPr kumimoji="0" lang="es-CO" altLang="es-CO" sz="36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adley Hand ITC" panose="03070402050302030203" pitchFamily="66" charset="0"/>
            </a:endParaRPr>
          </a:p>
        </p:txBody>
      </p:sp>
      <p:pic>
        <p:nvPicPr>
          <p:cNvPr id="4099" name="Picture 3" descr="http://xgusto.com/wp-content/uploads/2014/08/Carnav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42554">
            <a:off x="6582660" y="3325632"/>
            <a:ext cx="4052377" cy="2701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http://www.carnavales-brasil.com/_images/carnaval-rio-mejores-fotos/2014/carnaval-rio-2014-uniao-da-lha-do-govervador-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41" y="3252839"/>
            <a:ext cx="4483696" cy="284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http://lh3.googleusercontent.com/-gfF9B1-qxSE/VTGCNMKbxfI/AAAAAAAANMg/mMHKNId5pbs/gifs%252520carnaval%252520%2525289%252529_thumb.gif?imgmax=800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" y="481263"/>
            <a:ext cx="1454718" cy="2644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9" name="Picture 13" descr="http://1.bp.blogspot.com/-9QFARhgEjh8/VN5iFHkkE2I/AAAAAAAAK7c/p7AQyRgcRS0/s1600/2736288_hzLdM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2279" y="636087"/>
            <a:ext cx="1982578" cy="249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52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1576" y="616320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O" sz="5400" dirty="0" smtClean="0">
                <a:latin typeface="Bradley Hand ITC" panose="03070402050302030203" pitchFamily="66" charset="0"/>
              </a:rPr>
              <a:t>WHO </a:t>
            </a:r>
            <a:endParaRPr lang="es-CO" sz="5400" dirty="0">
              <a:latin typeface="Bradley Hand ITC" panose="03070402050302030203" pitchFamily="66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091134" y="2246213"/>
            <a:ext cx="5983920" cy="110799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600" b="1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radley Hand ITC" panose="03070402050302030203" pitchFamily="66" charset="0"/>
              </a:rPr>
              <a:t>Brazil </a:t>
            </a:r>
            <a:r>
              <a:rPr kumimoji="0" lang="es-CO" altLang="es-CO" sz="3600" b="1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radley Hand ITC" panose="03070402050302030203" pitchFamily="66" charset="0"/>
              </a:rPr>
              <a:t>gives</a:t>
            </a:r>
            <a:r>
              <a:rPr kumimoji="0" lang="es-CO" altLang="es-CO" sz="3600" b="1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radley Hand ITC" panose="03070402050302030203" pitchFamily="66" charset="0"/>
              </a:rPr>
              <a:t> </a:t>
            </a:r>
            <a:r>
              <a:rPr kumimoji="0" lang="es-CO" altLang="es-CO" sz="3600" b="1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radley Hand ITC" panose="03070402050302030203" pitchFamily="66" charset="0"/>
              </a:rPr>
              <a:t>tuor</a:t>
            </a:r>
            <a:r>
              <a:rPr kumimoji="0" lang="es-CO" altLang="es-CO" sz="3600" b="1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radley Hand ITC" panose="03070402050302030203" pitchFamily="66" charset="0"/>
              </a:rPr>
              <a:t> </a:t>
            </a:r>
            <a:r>
              <a:rPr kumimoji="0" lang="es-CO" altLang="es-CO" sz="3600" b="1" i="1" u="none" strike="noStrike" cap="none" normalizeH="0" baseline="0" dirty="0" err="1" smtClean="0">
                <a:ln>
                  <a:noFill/>
                </a:ln>
                <a:solidFill>
                  <a:srgbClr val="212121"/>
                </a:solidFill>
                <a:effectLst/>
                <a:latin typeface="Bradley Hand ITC" panose="03070402050302030203" pitchFamily="66" charset="0"/>
              </a:rPr>
              <a:t>throughout</a:t>
            </a:r>
            <a:r>
              <a:rPr kumimoji="0" lang="es-CO" altLang="es-CO" sz="3600" b="1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radley Hand ITC" panose="03070402050302030203" pitchFamily="66" charset="0"/>
              </a:rPr>
              <a:t> rio de janeiro</a:t>
            </a:r>
            <a:r>
              <a:rPr kumimoji="0" lang="es-CO" altLang="es-CO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anose="03070402050302030203" pitchFamily="66" charset="0"/>
              </a:rPr>
              <a:t> </a:t>
            </a:r>
            <a:endParaRPr kumimoji="0" lang="es-CO" altLang="es-CO" sz="32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adley Hand ITC" panose="03070402050302030203" pitchFamily="66" charset="0"/>
            </a:endParaRPr>
          </a:p>
        </p:txBody>
      </p:sp>
      <p:pic>
        <p:nvPicPr>
          <p:cNvPr id="5123" name="Picture 3" descr="http://pasaportea.iberostar.com/wp-content/uploads/2014/02/BRA_RiodeJAnei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748">
            <a:off x="6930300" y="4370730"/>
            <a:ext cx="3335812" cy="221414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riomaximo.com/wp-content/uploads/2012/10/passeios-no-rio-de-janeir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10" y="3348483"/>
            <a:ext cx="5186102" cy="32413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27" name="Picture 7" descr="http://upload.wikimedia.org/wikipedia/commons/9/94/Montagem_R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3920" y="264865"/>
            <a:ext cx="3029205" cy="3633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isometricOffAxis1Righ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1" name="Picture 11" descr="http://www.lulicoutinho.com/suporte/carnava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55" y="67044"/>
            <a:ext cx="1504950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248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6568" y="633664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CO" sz="5400" dirty="0" smtClean="0">
                <a:latin typeface="Bradley Hand ITC" panose="03070402050302030203" pitchFamily="66" charset="0"/>
              </a:rPr>
              <a:t>HOW</a:t>
            </a:r>
            <a:endParaRPr lang="es-CO" sz="5400" dirty="0">
              <a:latin typeface="Bradley Hand ITC" panose="03070402050302030203" pitchFamily="66" charset="0"/>
            </a:endParaRPr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883395" y="1659944"/>
            <a:ext cx="8970156" cy="196977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3200" b="1" i="1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Bradley Hand ITC" panose="03070402050302030203" pitchFamily="66" charset="0"/>
              </a:rPr>
              <a:t>Besides the nova and samba, bossa famous worldwide , there are several paradigmatic genres that identify Brazilian music and these are also part of the dances</a:t>
            </a:r>
            <a:r>
              <a:rPr kumimoji="0" lang="es-CO" altLang="es-CO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radley Hand ITC" panose="03070402050302030203" pitchFamily="66" charset="0"/>
              </a:rPr>
              <a:t> </a:t>
            </a:r>
            <a:endParaRPr kumimoji="0" lang="es-CO" altLang="es-CO" sz="44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radley Hand ITC" panose="03070402050302030203" pitchFamily="66" charset="0"/>
            </a:endParaRPr>
          </a:p>
        </p:txBody>
      </p:sp>
      <p:pic>
        <p:nvPicPr>
          <p:cNvPr id="6147" name="Picture 3" descr="http://contenidos.enter.co/custom/uploads/2014/03/dest-braz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937" y="3735137"/>
            <a:ext cx="3965965" cy="2974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reflection blurRad="12700" stA="38000" endPos="28000" dist="5000" dir="5400000" sy="-100000" algn="bl" rotWithShape="0"/>
          </a:effectLst>
          <a:scene3d>
            <a:camera prst="perspectiveLeft"/>
            <a:lightRig rig="threePt" dir="t"/>
          </a:scene3d>
          <a:extLst/>
        </p:spPr>
      </p:pic>
      <p:pic>
        <p:nvPicPr>
          <p:cNvPr id="6149" name="Picture 5" descr="http://transcafe.nl/wp-content/uploads/2015/02/carnav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2347">
            <a:off x="6912912" y="3557137"/>
            <a:ext cx="3301897" cy="30283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  <a:softEdge rad="31750"/>
          </a:effectLst>
          <a:scene3d>
            <a:camera prst="perspectiveAbove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http://www.tvs77.com.br/bandeira-brasil-imagem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0369" y="329774"/>
            <a:ext cx="1622868" cy="93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Picture 9" descr="http://www.canalgif.net/Gifs-animados/Etnias/Brasil/Imagen-animada-Brasil-04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70" y="512181"/>
            <a:ext cx="161925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37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322</TotalTime>
  <Words>130</Words>
  <Application>Microsoft Office PowerPoint</Application>
  <PresentationFormat>Personalizado</PresentationFormat>
  <Paragraphs>23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Faceta</vt:lpstr>
      <vt:lpstr>INGLES  </vt:lpstr>
      <vt:lpstr>TEMAS </vt:lpstr>
      <vt:lpstr>What carnival brazil</vt:lpstr>
      <vt:lpstr>were</vt:lpstr>
      <vt:lpstr>WHEN</vt:lpstr>
      <vt:lpstr>WHO </vt:lpstr>
      <vt:lpstr>HOW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INGLES</dc:title>
  <dc:creator>USER</dc:creator>
  <cp:lastModifiedBy>Usuario de Windows</cp:lastModifiedBy>
  <cp:revision>57</cp:revision>
  <dcterms:created xsi:type="dcterms:W3CDTF">2015-06-20T18:06:18Z</dcterms:created>
  <dcterms:modified xsi:type="dcterms:W3CDTF">2015-07-15T13:25:08Z</dcterms:modified>
</cp:coreProperties>
</file>